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09" r:id="rId3"/>
    <p:sldId id="1017" r:id="rId4"/>
    <p:sldId id="1018" r:id="rId5"/>
    <p:sldId id="1019" r:id="rId6"/>
    <p:sldId id="1020" r:id="rId7"/>
    <p:sldId id="1010" r:id="rId8"/>
    <p:sldId id="1021" r:id="rId9"/>
    <p:sldId id="1016" r:id="rId10"/>
    <p:sldId id="1023" r:id="rId11"/>
    <p:sldId id="1025" r:id="rId12"/>
    <p:sldId id="1026" r:id="rId13"/>
    <p:sldId id="1027" r:id="rId14"/>
    <p:sldId id="1012" r:id="rId15"/>
    <p:sldId id="1013" r:id="rId16"/>
    <p:sldId id="1029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9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205413" algn="l"/>
                <a:tab pos="86106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autumn,it is not too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too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205413" algn="l"/>
                <a:tab pos="86106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205413" algn="l"/>
                <a:tab pos="86106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205413" algn="l"/>
                <a:tab pos="86106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205413" algn="l"/>
                <a:tab pos="86106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summer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with water is so much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205413" algn="l"/>
                <a:tab pos="86106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snowmen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climbing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729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季节前面的时间介词用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；由常识可知，秋天的季节特点是不太冷又不太热，故选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552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99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由常识可知，适合夏天的活动是游泳，故选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71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316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询问天气的常用句型有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weather like 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“How’s the weather 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动词后面接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v-ing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形式或形容词，故选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08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23987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结尾的天气情况形容词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天气情况的形容词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天气情况形容词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常用的表示天气情况的形容词有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晴朗的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多云的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有风的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多雨的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多雪的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foggy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有雾的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351" y="836760"/>
            <a:ext cx="14475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38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四、将下列句子排成一段通顺的对话。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第一句已给出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like spring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Yes,it’s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can play in the snow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can plant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Hi,Helen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season you do you like best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is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season is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21634"/>
              </p:ext>
            </p:extLst>
          </p:nvPr>
        </p:nvGraphicFramePr>
        <p:xfrm>
          <a:off x="3214883" y="5957272"/>
          <a:ext cx="5760644" cy="640080"/>
        </p:xfrm>
        <a:graphic>
          <a:graphicData uri="http://schemas.openxmlformats.org/drawingml/2006/table">
            <a:tbl>
              <a:tblPr firstRow="1" firstCol="1" bandRow="1"/>
              <a:tblGrid>
                <a:gridCol w="823772">
                  <a:extLst>
                    <a:ext uri="{9D8B030D-6E8A-4147-A177-3AD203B41FA5}">
                      <a16:colId xmlns:a16="http://schemas.microsoft.com/office/drawing/2014/main" val="1332882594"/>
                    </a:ext>
                  </a:extLst>
                </a:gridCol>
                <a:gridCol w="823772">
                  <a:extLst>
                    <a:ext uri="{9D8B030D-6E8A-4147-A177-3AD203B41FA5}">
                      <a16:colId xmlns:a16="http://schemas.microsoft.com/office/drawing/2014/main" val="961658309"/>
                    </a:ext>
                  </a:extLst>
                </a:gridCol>
                <a:gridCol w="823772">
                  <a:extLst>
                    <a:ext uri="{9D8B030D-6E8A-4147-A177-3AD203B41FA5}">
                      <a16:colId xmlns:a16="http://schemas.microsoft.com/office/drawing/2014/main" val="2326558847"/>
                    </a:ext>
                  </a:extLst>
                </a:gridCol>
                <a:gridCol w="822620">
                  <a:extLst>
                    <a:ext uri="{9D8B030D-6E8A-4147-A177-3AD203B41FA5}">
                      <a16:colId xmlns:a16="http://schemas.microsoft.com/office/drawing/2014/main" val="1908237005"/>
                    </a:ext>
                  </a:extLst>
                </a:gridCol>
                <a:gridCol w="822620">
                  <a:extLst>
                    <a:ext uri="{9D8B030D-6E8A-4147-A177-3AD203B41FA5}">
                      <a16:colId xmlns:a16="http://schemas.microsoft.com/office/drawing/2014/main" val="681914819"/>
                    </a:ext>
                  </a:extLst>
                </a:gridCol>
                <a:gridCol w="822620">
                  <a:extLst>
                    <a:ext uri="{9D8B030D-6E8A-4147-A177-3AD203B41FA5}">
                      <a16:colId xmlns:a16="http://schemas.microsoft.com/office/drawing/2014/main" val="824214377"/>
                    </a:ext>
                  </a:extLst>
                </a:gridCol>
                <a:gridCol w="821468">
                  <a:extLst>
                    <a:ext uri="{9D8B030D-6E8A-4147-A177-3AD203B41FA5}">
                      <a16:colId xmlns:a16="http://schemas.microsoft.com/office/drawing/2014/main" val="27367293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761445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187202" y="6021288"/>
            <a:ext cx="4589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 </a:t>
            </a:r>
            <a:r>
              <a:rPr lang="en-US" altLang="zh-CN" smtClean="0"/>
              <a:t>      A      C       F       E      </a:t>
            </a:r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27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the best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Season has four babies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spring,summer,autumn and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disputing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think they are the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34903"/>
          </a:xfrm>
        </p:spPr>
        <p:txBody>
          <a:bodyPr/>
          <a:lstStyle/>
          <a:p>
            <a:pPr indent="718185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says,“I am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fly kites when I am coming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 love me,because I help them grow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so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am the best.” Summer says,“I’m very hot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go swimming when I am coming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 loves me,because it is popular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流行的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I’m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am the best.” Autumn says,“I’m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see maple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枫树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when I am coming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love me,because they can have a good harvest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I’m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am the best.” Winter says,“I’m very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go skating when I am coming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love me,because they can make a snowman when I am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am the best.”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this time,Mum Season comes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says,“Babies,you are all the best,because you all give people beautiful things.”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518600"/>
              </p:ext>
            </p:extLst>
          </p:nvPr>
        </p:nvGraphicFramePr>
        <p:xfrm>
          <a:off x="334568" y="1052736"/>
          <a:ext cx="11521279" cy="3646300"/>
        </p:xfrm>
        <a:graphic>
          <a:graphicData uri="http://schemas.openxmlformats.org/drawingml/2006/table">
            <a:tbl>
              <a:tblPr firstRow="1" firstCol="1" bandRow="1"/>
              <a:tblGrid>
                <a:gridCol w="1746626">
                  <a:extLst>
                    <a:ext uri="{9D8B030D-6E8A-4147-A177-3AD203B41FA5}">
                      <a16:colId xmlns:a16="http://schemas.microsoft.com/office/drawing/2014/main" val="3455836018"/>
                    </a:ext>
                  </a:extLst>
                </a:gridCol>
                <a:gridCol w="3581964">
                  <a:extLst>
                    <a:ext uri="{9D8B030D-6E8A-4147-A177-3AD203B41FA5}">
                      <a16:colId xmlns:a16="http://schemas.microsoft.com/office/drawing/2014/main" val="612573766"/>
                    </a:ext>
                  </a:extLst>
                </a:gridCol>
                <a:gridCol w="6192689">
                  <a:extLst>
                    <a:ext uri="{9D8B030D-6E8A-4147-A177-3AD203B41FA5}">
                      <a16:colId xmlns:a16="http://schemas.microsoft.com/office/drawing/2014/main" val="508317499"/>
                    </a:ext>
                  </a:extLst>
                </a:gridCol>
              </a:tblGrid>
              <a:tr h="7292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Who/Which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893123"/>
                  </a:ext>
                </a:extLst>
              </a:tr>
              <a:tr h="7292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Plants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329016"/>
                  </a:ext>
                </a:extLst>
              </a:tr>
              <a:tr h="7292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 it is popular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65083"/>
                  </a:ext>
                </a:extLst>
              </a:tr>
              <a:tr h="7292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 they can have a good harvest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006047"/>
                  </a:ext>
                </a:extLst>
              </a:tr>
              <a:tr h="7292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 they can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718984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3196780" y="2627883"/>
            <a:ext cx="1680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Ice cream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86894" y="3346905"/>
            <a:ext cx="1499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Farmers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687494" y="4086149"/>
            <a:ext cx="2840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make a snowman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45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7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39" y="1124744"/>
            <a:ext cx="11519535" cy="542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567213"/>
              </p:ext>
            </p:extLst>
          </p:nvPr>
        </p:nvGraphicFramePr>
        <p:xfrm>
          <a:off x="335439" y="1664596"/>
          <a:ext cx="11519536" cy="4140668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1527707406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1974444954"/>
                    </a:ext>
                  </a:extLst>
                </a:gridCol>
              </a:tblGrid>
              <a:tr h="41406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476862"/>
                  </a:ext>
                </a:extLst>
              </a:tr>
            </a:tbl>
          </a:graphicData>
        </a:graphic>
      </p:graphicFrame>
      <p:pic>
        <p:nvPicPr>
          <p:cNvPr id="4" name="JG7T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654" y="1772816"/>
            <a:ext cx="10657184" cy="380200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029722"/>
              </p:ext>
            </p:extLst>
          </p:nvPr>
        </p:nvGraphicFramePr>
        <p:xfrm>
          <a:off x="334568" y="1036672"/>
          <a:ext cx="11521278" cy="4408552"/>
        </p:xfrm>
        <a:graphic>
          <a:graphicData uri="http://schemas.openxmlformats.org/drawingml/2006/table">
            <a:tbl>
              <a:tblPr firstRow="1" firstCol="1" bandRow="1"/>
              <a:tblGrid>
                <a:gridCol w="720078">
                  <a:extLst>
                    <a:ext uri="{9D8B030D-6E8A-4147-A177-3AD203B41FA5}">
                      <a16:colId xmlns:a16="http://schemas.microsoft.com/office/drawing/2014/main" val="2831540607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2880152449"/>
                    </a:ext>
                  </a:extLst>
                </a:gridCol>
              </a:tblGrid>
              <a:tr h="7505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IPAPANNEW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3468861"/>
                  </a:ext>
                </a:extLst>
              </a:tr>
              <a:tr h="36579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4575" algn="l"/>
                          <a:tab pos="7178675" algn="l"/>
                          <a:tab pos="7470775" algn="l"/>
                          <a:tab pos="8550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季节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春天，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春季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冬天，冬季　　　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4575" algn="l"/>
                          <a:tab pos="71786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夏天，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夏季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秋天，秋季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cold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寒冷的，冷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4575" algn="l"/>
                          <a:tab pos="71786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原处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某段时间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内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4575" algn="l"/>
                          <a:tab pos="71786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栽种，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种植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雪，积雪　　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4575" algn="l"/>
                          <a:tab pos="7178675" algn="l"/>
                          <a:tab pos="7470775" algn="l"/>
                          <a:tab pos="855027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采，摘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8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378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196828"/>
              </p:ext>
            </p:extLst>
          </p:nvPr>
        </p:nvGraphicFramePr>
        <p:xfrm>
          <a:off x="334567" y="1268760"/>
          <a:ext cx="11521280" cy="3816424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496937130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072984125"/>
                    </a:ext>
                  </a:extLst>
                </a:gridCol>
              </a:tblGrid>
              <a:tr h="38164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boating/skating/swimming/climbing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去划船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溜冰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游泳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爬山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fun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玩得开心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 ice cream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吃冰淇淋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together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一起玩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new friends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有新朋友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birds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这些鸟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tree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在树上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spring/summer/autumn/winter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在春天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秋天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冬天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 to me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唱歌给我听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plant trees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种树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pick fruit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采摘水果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898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6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109333"/>
              </p:ext>
            </p:extLst>
          </p:nvPr>
        </p:nvGraphicFramePr>
        <p:xfrm>
          <a:off x="334567" y="1268760"/>
          <a:ext cx="11521280" cy="4078347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131484435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576715493"/>
                    </a:ext>
                  </a:extLst>
                </a:gridCol>
              </a:tblGrid>
              <a:tr h="40783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spring/summer/autumn/winter,it is warm/hot/cool/cold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在春天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秋天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冬天，天气是暖和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炎热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凉爽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寒冷的。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like winter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我们喜欢冬天。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时间介词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年份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月份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季节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早上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晚上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时间介词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具体的某一天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特定的早上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晚上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时间介词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具体的时间点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夜里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黎明。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068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625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466634"/>
              </p:ext>
            </p:extLst>
          </p:nvPr>
        </p:nvGraphicFramePr>
        <p:xfrm>
          <a:off x="334567" y="1124744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593285329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5188081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描述某个季节的气候特征：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＋季节，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＋表示气候特征的形容词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＋表示气候特征的形容词＋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＋季节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spring,it is warm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warm in spring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在春天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天气很暖和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动名词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）的用法：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“go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-ing”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表示去做某事，去进行某项体育或娱乐活动等。如：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 go boating in the park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让我们在公园里划船吧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960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119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831330"/>
            <a:ext cx="11485848" cy="270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play in the snow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idea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swimming very much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spring, they often go boating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fly kites now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snowy in Harbin today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271" y="2007694"/>
            <a:ext cx="10833465" cy="136783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34607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24204" y="348096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4244484" y="348096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6383238" y="348096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8276932" y="348096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10167070" y="348096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二、读句子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选出每句中单词画线部分发音与其他不同的一项。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rains,th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 umbr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llas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useful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reads a book before he goes to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d,but sh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plans to make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 this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dnesday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566814" y="1916832"/>
                <a:ext cx="49885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814" y="1916832"/>
                <a:ext cx="498855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348908" y="1907779"/>
                <a:ext cx="49404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B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908" y="1907779"/>
                <a:ext cx="494046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5627366" y="1871983"/>
                <a:ext cx="47641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7366" y="1871983"/>
                <a:ext cx="476412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2317386" y="3168127"/>
                <a:ext cx="49885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386" y="3168127"/>
                <a:ext cx="498855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8282605" y="3150021"/>
                <a:ext cx="49404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B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605" y="3150021"/>
                <a:ext cx="494046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9549069" y="3140968"/>
                <a:ext cx="47641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9069" y="3140968"/>
                <a:ext cx="476412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2422798" y="4572075"/>
                <a:ext cx="49885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798" y="4572075"/>
                <a:ext cx="498855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364276" y="4509120"/>
                <a:ext cx="49404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B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276" y="4509120"/>
                <a:ext cx="494046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7391350" y="4445775"/>
                <a:ext cx="47641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350" y="4445775"/>
                <a:ext cx="476412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919164" y="15205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15606" y="28092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90249" y="40797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44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hot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1277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去游泳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后面的动词用原形，意为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，是祈使句的结构，故选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813</Words>
  <Application>Microsoft Office PowerPoint</Application>
  <PresentationFormat>自定义</PresentationFormat>
  <Paragraphs>129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IPAPANNEW</vt:lpstr>
      <vt:lpstr>仿宋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2025-06-24T03:30:20Z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